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83" r:id="rId4"/>
    <p:sldId id="258" r:id="rId5"/>
    <p:sldId id="291" r:id="rId6"/>
    <p:sldId id="260" r:id="rId7"/>
    <p:sldId id="290" r:id="rId8"/>
    <p:sldId id="259" r:id="rId9"/>
    <p:sldId id="289" r:id="rId10"/>
    <p:sldId id="262" r:id="rId11"/>
    <p:sldId id="288" r:id="rId12"/>
    <p:sldId id="263" r:id="rId13"/>
    <p:sldId id="287" r:id="rId14"/>
    <p:sldId id="264" r:id="rId15"/>
    <p:sldId id="286" r:id="rId16"/>
    <p:sldId id="266" r:id="rId17"/>
    <p:sldId id="285" r:id="rId18"/>
    <p:sldId id="265" r:id="rId19"/>
    <p:sldId id="284" r:id="rId20"/>
    <p:sldId id="281" r:id="rId21"/>
    <p:sldId id="267" r:id="rId22"/>
    <p:sldId id="268" r:id="rId23"/>
    <p:sldId id="269" r:id="rId24"/>
    <p:sldId id="270" r:id="rId25"/>
    <p:sldId id="271" r:id="rId26"/>
    <p:sldId id="272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92" r:id="rId35"/>
    <p:sldId id="28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4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17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0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7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8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2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7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5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0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19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77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88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16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10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34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9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92AA88-5858-4D52-B4D0-0C2E634055B0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196A20B-73D7-44D7-9505-1192EF8A4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4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uticajmedija.wordpress.com/2015/11/02/o-medijima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uticajmedija.wordpress.com/2015/11/22/mediji-kao-promoteri-stila-zivota-mladih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uticajmedija.wordpress.com/2015/11/22/televizija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7292" y="790833"/>
            <a:ext cx="8574622" cy="2240692"/>
          </a:xfrm>
        </p:spPr>
        <p:txBody>
          <a:bodyPr>
            <a:normAutofit/>
          </a:bodyPr>
          <a:lstStyle/>
          <a:p>
            <a:pPr algn="ctr"/>
            <a:r>
              <a:rPr lang="sr-Latn-RS" sz="5400" dirty="0" smtClean="0">
                <a:solidFill>
                  <a:srgbClr val="7030A0"/>
                </a:solidFill>
                <a:latin typeface="+mn-lt"/>
              </a:rPr>
              <a:t>UTICAJ MEDIJA I DRUŠTVA NA OMLADINU</a:t>
            </a:r>
            <a:endParaRPr lang="en-US" sz="54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437914" cy="2570162"/>
          </a:xfrm>
        </p:spPr>
        <p:txBody>
          <a:bodyPr>
            <a:normAutofit/>
          </a:bodyPr>
          <a:lstStyle/>
          <a:p>
            <a:r>
              <a:rPr lang="sr-Latn-RS" sz="2000" dirty="0" smtClean="0">
                <a:solidFill>
                  <a:schemeClr val="accent6">
                    <a:lumMod val="50000"/>
                  </a:schemeClr>
                </a:solidFill>
              </a:rPr>
              <a:t>Pripremile:</a:t>
            </a:r>
          </a:p>
          <a:p>
            <a:r>
              <a:rPr lang="sr-Latn-RS" sz="2000" dirty="0" smtClean="0">
                <a:solidFill>
                  <a:schemeClr val="accent6">
                    <a:lumMod val="50000"/>
                  </a:schemeClr>
                </a:solidFill>
              </a:rPr>
              <a:t>Aleksandra Vukotić</a:t>
            </a:r>
          </a:p>
          <a:p>
            <a:r>
              <a:rPr lang="sr-Latn-RS" sz="2000" dirty="0" smtClean="0">
                <a:solidFill>
                  <a:schemeClr val="accent6">
                    <a:lumMod val="50000"/>
                  </a:schemeClr>
                </a:solidFill>
              </a:rPr>
              <a:t>Maša Galić</a:t>
            </a:r>
          </a:p>
          <a:p>
            <a:r>
              <a:rPr lang="sr-Latn-RS" sz="2000" dirty="0" smtClean="0">
                <a:solidFill>
                  <a:schemeClr val="accent6">
                    <a:lumMod val="50000"/>
                  </a:schemeClr>
                </a:solidFill>
              </a:rPr>
              <a:t>Sara Gavranović</a:t>
            </a:r>
          </a:p>
          <a:p>
            <a:r>
              <a:rPr lang="sr-Latn-RS" sz="2000" dirty="0" smtClean="0">
                <a:solidFill>
                  <a:schemeClr val="accent6">
                    <a:lumMod val="50000"/>
                  </a:schemeClr>
                </a:solidFill>
              </a:rPr>
              <a:t>Anja Vuco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5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829" y="365126"/>
            <a:ext cx="10765971" cy="65813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rgbClr val="7030A0"/>
                </a:solidFill>
                <a:latin typeface="+mn-lt"/>
              </a:rPr>
              <a:t>UVOD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3258"/>
            <a:ext cx="10515600" cy="5410199"/>
          </a:xfrm>
        </p:spPr>
        <p:txBody>
          <a:bodyPr>
            <a:normAutofit fontScale="55000" lnSpcReduction="20000"/>
          </a:bodyPr>
          <a:lstStyle/>
          <a:p>
            <a:pPr marL="0" marR="0" indent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sr-Latn-R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Mediji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razvijaju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veoma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brzo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 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bivaju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podložna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prvim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godinama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svog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života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nadalje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postaje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Oni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nalaze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svuda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kući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automobilu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ulici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navikavanje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dešava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brzo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neprimetno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Mobilni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vremenom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postali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multimedijalni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uređaji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dostupni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generacijama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 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moze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telefonirati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vec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pratiti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program,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slusati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radio,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koristiti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živote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s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godinama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povećava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povećeva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vrste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poslu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slobodnom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vremenu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koristimo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podležemo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uticaju</a:t>
            </a:r>
            <a:endParaRPr lang="en-US" sz="2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sr-Latn-R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Mediji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utiču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formiranje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mišljenja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ljudi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društvu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veoma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obrazovanje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stavova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naročito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većoj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manjoj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svakodnevno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izloženo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onih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slobodno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provode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napolju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igri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decom, a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sate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provode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internet,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tzv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virtuelnom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svetu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sadržaji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prilagođeni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uzrastu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Deci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nudi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različit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sadržaj</a:t>
            </a:r>
            <a:r>
              <a:rPr lang="en-US" sz="2900" dirty="0" smtClean="0">
                <a:solidFill>
                  <a:srgbClr val="5F497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Poruke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slike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plasiraju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putem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upečatljive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memoriji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često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slučajeve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oponašanja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nečeg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viđenog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tom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nemajući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potpunu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svest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značaju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mogućim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posledicama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Neretki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slučajevi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oponašanja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filmova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emituju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pažnja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sadržaja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vaspitno-obrazovnog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karaktera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učestvuju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nadmeću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svojim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znanjem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sadržaja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kreiraju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program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obrađuju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primerene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slobodno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provode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čitajuci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91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606" y="3470977"/>
            <a:ext cx="6581589" cy="35393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98" y="128290"/>
            <a:ext cx="5714710" cy="37719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3351" y="557502"/>
            <a:ext cx="3896497" cy="291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0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15" y="365125"/>
            <a:ext cx="10907485" cy="984703"/>
          </a:xfrm>
        </p:spPr>
        <p:txBody>
          <a:bodyPr/>
          <a:lstStyle/>
          <a:p>
            <a:pPr algn="ctr"/>
            <a:r>
              <a:rPr lang="sr-Latn-RS" dirty="0" smtClean="0">
                <a:solidFill>
                  <a:srgbClr val="7030A0"/>
                </a:solidFill>
                <a:latin typeface="+mn-lt"/>
              </a:rPr>
              <a:t>POZITIVAN UTICAJ I ULOGA MEDIJA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15" y="1349828"/>
            <a:ext cx="10907486" cy="5138058"/>
          </a:xfrm>
        </p:spPr>
        <p:txBody>
          <a:bodyPr>
            <a:normAutofit fontScale="77500" lnSpcReduction="20000"/>
          </a:bodyPr>
          <a:lstStyle/>
          <a:p>
            <a:pPr marL="0" marR="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900" b="1" u="sng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POZITIVNI UTICAJ:</a:t>
            </a:r>
            <a:r>
              <a:rPr lang="en-US" sz="2900" b="1" u="sng" dirty="0" smtClean="0">
                <a:solidFill>
                  <a:srgbClr val="5F497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Mediji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velikoj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doprinose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podizanju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nivoa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svesti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važnosti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zaštite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prava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deteta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Novinari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češće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upozoravaju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slučajeve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kršenja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prava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mnogim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oblastima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kritikuju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nedostatke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zaštiti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istih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Oni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značajne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obrazuju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edukuju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promovišu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zdrave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stilove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života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sl. </a:t>
            </a:r>
            <a:endParaRPr lang="en-US" sz="2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900" b="1" u="sng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POZITIVNA ULOGA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Mediji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utiču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formiranje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ukusa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Naročito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značajno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promovisanje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dečijih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rezultata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talenata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uspeha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način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podstiče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svako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uspešniji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govorilo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Nesporan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obrazovanje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kulturno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obogaćivanje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Brojne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sadržaje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nedostupni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upravo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konzumiramo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putem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obrazovanju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 se 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stoga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nastavi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primenjuju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određeni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medijski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sadržaji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Internet,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vrsta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ulogu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životu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svih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Zahvaljujući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njemu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veoma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brzo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dobijamo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tačne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upoznajemo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različite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slikom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rečju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direktno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pratimo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značajna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dešavanja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edukujemo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obogaćujemo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svoje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znanje</a:t>
            </a:r>
            <a:r>
              <a:rPr lang="en-US" sz="2900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17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96" y="242850"/>
            <a:ext cx="6571703" cy="3810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593" y="941173"/>
            <a:ext cx="4534942" cy="5105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175" y="4281780"/>
            <a:ext cx="5010150" cy="23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283" y="0"/>
            <a:ext cx="10911840" cy="1051560"/>
          </a:xfrm>
        </p:spPr>
        <p:txBody>
          <a:bodyPr/>
          <a:lstStyle/>
          <a:p>
            <a:pPr algn="ctr"/>
            <a:r>
              <a:rPr lang="sr-Latn-RS" dirty="0" smtClean="0">
                <a:solidFill>
                  <a:srgbClr val="7030A0"/>
                </a:solidFill>
                <a:latin typeface="+mn-lt"/>
              </a:rPr>
              <a:t>NEGATIVAN UTICAJ MEDIJA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246" y="1099455"/>
            <a:ext cx="10515600" cy="5214257"/>
          </a:xfrm>
        </p:spPr>
        <p:txBody>
          <a:bodyPr>
            <a:normAutofit/>
          </a:bodyPr>
          <a:lstStyle/>
          <a:p>
            <a:pPr algn="just"/>
            <a:r>
              <a:rPr lang="en-US" sz="2400" smtClean="0">
                <a:solidFill>
                  <a:srgbClr val="7030A0"/>
                </a:solidFill>
                <a:latin typeface="Calibri" pitchFamily="34" charset="0"/>
              </a:rPr>
              <a:t>Reklame uti</a:t>
            </a:r>
            <a:r>
              <a:rPr lang="sr-Latn-RS" sz="2400" smtClean="0">
                <a:solidFill>
                  <a:srgbClr val="7030A0"/>
                </a:solidFill>
                <a:latin typeface="Calibri" pitchFamily="34" charset="0"/>
              </a:rPr>
              <a:t>ču na mišljenje dece- u</a:t>
            </a:r>
            <a:r>
              <a:rPr lang="en-US" sz="2400" smtClean="0">
                <a:solidFill>
                  <a:srgbClr val="7030A0"/>
                </a:solidFill>
                <a:latin typeface="Calibri" pitchFamily="34" charset="0"/>
              </a:rPr>
              <a:t>sađuju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predrasude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podstiču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ih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jedenje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nezdrave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hrane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odvlače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od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prijatelja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druženja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. Oni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navode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da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te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reklame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mogu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da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učine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mnogu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decu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bolesnom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– od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gojaznosti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do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anoreksije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.</a:t>
            </a:r>
          </a:p>
          <a:p>
            <a:pPr algn="just"/>
            <a:r>
              <a:rPr lang="en-US" sz="2400" smtClean="0">
                <a:solidFill>
                  <a:srgbClr val="7030A0"/>
                </a:solidFill>
                <a:latin typeface="Calibri" pitchFamily="34" charset="0"/>
              </a:rPr>
              <a:t>Kako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uglavnom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ne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mogu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da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razlikuju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stvarni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od </a:t>
            </a:r>
            <a:r>
              <a:rPr lang="en-US" sz="2400" err="1">
                <a:solidFill>
                  <a:srgbClr val="7030A0"/>
                </a:solidFill>
                <a:latin typeface="Calibri" pitchFamily="34" charset="0"/>
              </a:rPr>
              <a:t>imaginarnog</a:t>
            </a:r>
            <a:r>
              <a:rPr lang="en-US" sz="240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smtClean="0">
                <a:solidFill>
                  <a:srgbClr val="7030A0"/>
                </a:solidFill>
                <a:latin typeface="Calibri" pitchFamily="34" charset="0"/>
              </a:rPr>
              <a:t>sveta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deca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mlađeg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uzrasta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poruke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u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reklamama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često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shvataju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doslovno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njih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ove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imaju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najveći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uticaj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.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Njih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reklame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privlače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zbog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svoje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brzine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šarenila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pesmica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koje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se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lako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pamte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.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Reklame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koje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se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koriste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humorom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zasnovanom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stereotipima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 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možda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neće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direktno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da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promene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detetov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pogled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svet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ali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će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se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uvući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u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podsvest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.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Iako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možda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toga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nismo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svesni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deca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svet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oko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sebe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prihvataju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 dobro </a:t>
            </a:r>
            <a:r>
              <a:rPr lang="en-US" sz="2400" dirty="0" err="1">
                <a:solidFill>
                  <a:srgbClr val="7030A0"/>
                </a:solidFill>
                <a:latin typeface="Calibri" pitchFamily="34" charset="0"/>
              </a:rPr>
              <a:t>razumeju</a:t>
            </a:r>
            <a:r>
              <a:rPr lang="en-US" sz="2400" dirty="0">
                <a:solidFill>
                  <a:srgbClr val="7030A0"/>
                </a:solidFill>
                <a:latin typeface="Calibri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5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3312" y="1502110"/>
            <a:ext cx="6569712" cy="40831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43" y="1502110"/>
            <a:ext cx="3832696" cy="400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5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2818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u="sng" dirty="0" smtClean="0">
                <a:solidFill>
                  <a:srgbClr val="7030A0"/>
                </a:solidFill>
                <a:latin typeface="+mn-lt"/>
              </a:rPr>
              <a:t>ODGOVORNOST MEDIJA</a:t>
            </a:r>
            <a:endParaRPr lang="en-US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4881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Mediji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moraju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posvetiti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posebnu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pažnju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prilikom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plasiranja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informacija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o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deci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u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vezi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sa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njima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da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programske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sadržaje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obavezno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označavaju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starosnim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granicama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od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koje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dete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moze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pratititi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taj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program, da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postuju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pravo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na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privatnost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deteta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kao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da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najbolji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interes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deteta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ima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prioritet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u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odnosu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na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atraktivnost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informacije.Takođe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odgovorni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su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da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narodu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prenose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tačne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tj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.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istinite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informacije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što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skoro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niko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ne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čini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jer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ne se time ne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postiže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profit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i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čitanost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/</a:t>
            </a:r>
            <a:r>
              <a:rPr lang="en-US" sz="3200" dirty="0" err="1">
                <a:solidFill>
                  <a:srgbClr val="7030A0"/>
                </a:solidFill>
                <a:latin typeface="Calibri" pitchFamily="34" charset="0"/>
              </a:rPr>
              <a:t>gledanost</a:t>
            </a:r>
            <a:r>
              <a:rPr lang="en-US" sz="3200" dirty="0">
                <a:solidFill>
                  <a:srgbClr val="7030A0"/>
                </a:solidFill>
                <a:latin typeface="Calibri" pitchFamily="34" charset="0"/>
              </a:rPr>
              <a:t>.</a:t>
            </a:r>
          </a:p>
          <a:p>
            <a:pPr algn="just"/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06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3667" y="624017"/>
            <a:ext cx="4841598" cy="57273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94" y="225359"/>
            <a:ext cx="5876587" cy="3596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800" y="4023154"/>
            <a:ext cx="4635973" cy="265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5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218"/>
          </a:xfrm>
        </p:spPr>
        <p:txBody>
          <a:bodyPr/>
          <a:lstStyle/>
          <a:p>
            <a:pPr algn="ctr"/>
            <a:r>
              <a:rPr lang="sr-Latn-RS" dirty="0" smtClean="0">
                <a:solidFill>
                  <a:srgbClr val="7030A0"/>
                </a:solidFill>
                <a:latin typeface="+mn-lt"/>
              </a:rPr>
              <a:t>UTICAJ AGRESIJE U MEDIJIMA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457" y="1110344"/>
            <a:ext cx="11016343" cy="50666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Latn-RS" dirty="0" smtClean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Mediji </a:t>
            </a:r>
            <a:r>
              <a:rPr lang="en-US" dirty="0" err="1">
                <a:solidFill>
                  <a:srgbClr val="7030A0"/>
                </a:solidFill>
              </a:rPr>
              <a:t>su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prepuni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slika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snimaka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tekstova</a:t>
            </a:r>
            <a:r>
              <a:rPr lang="en-US" dirty="0">
                <a:solidFill>
                  <a:srgbClr val="7030A0"/>
                </a:solidFill>
              </a:rPr>
              <a:t> u </a:t>
            </a:r>
            <a:r>
              <a:rPr lang="en-US" dirty="0" err="1">
                <a:solidFill>
                  <a:srgbClr val="7030A0"/>
                </a:solidFill>
              </a:rPr>
              <a:t>vezi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nasiljem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tzv</a:t>
            </a:r>
            <a:r>
              <a:rPr lang="en-US" dirty="0">
                <a:solidFill>
                  <a:srgbClr val="7030A0"/>
                </a:solidFill>
              </a:rPr>
              <a:t>. </a:t>
            </a:r>
            <a:r>
              <a:rPr lang="en-US" dirty="0" err="1">
                <a:solidFill>
                  <a:srgbClr val="7030A0"/>
                </a:solidFill>
              </a:rPr>
              <a:t>rizičnim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ponašanjem</a:t>
            </a:r>
            <a:r>
              <a:rPr lang="en-US" dirty="0">
                <a:solidFill>
                  <a:srgbClr val="7030A0"/>
                </a:solidFill>
              </a:rPr>
              <a:t> (</a:t>
            </a:r>
            <a:r>
              <a:rPr lang="en-US" dirty="0" err="1">
                <a:solidFill>
                  <a:srgbClr val="7030A0"/>
                </a:solidFill>
              </a:rPr>
              <a:t>konzumacija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droge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alkohola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cigareta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slično</a:t>
            </a:r>
            <a:r>
              <a:rPr lang="en-US" dirty="0">
                <a:solidFill>
                  <a:srgbClr val="7030A0"/>
                </a:solidFill>
              </a:rPr>
              <a:t>). </a:t>
            </a:r>
            <a:r>
              <a:rPr lang="sr-Latn-RS" dirty="0" smtClean="0">
                <a:solidFill>
                  <a:srgbClr val="7030A0"/>
                </a:solidFill>
              </a:rPr>
              <a:t>	</a:t>
            </a:r>
            <a:r>
              <a:rPr lang="en-US" dirty="0" err="1" smtClean="0">
                <a:solidFill>
                  <a:srgbClr val="7030A0"/>
                </a:solidFill>
              </a:rPr>
              <a:t>Informativni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mediji</a:t>
            </a:r>
            <a:r>
              <a:rPr lang="en-US" dirty="0">
                <a:solidFill>
                  <a:srgbClr val="7030A0"/>
                </a:solidFill>
              </a:rPr>
              <a:t> se </a:t>
            </a:r>
            <a:r>
              <a:rPr lang="en-US" dirty="0" err="1">
                <a:solidFill>
                  <a:srgbClr val="7030A0"/>
                </a:solidFill>
              </a:rPr>
              <a:t>prema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nasilju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rizičnom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ponašanju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odnose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ili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kritički</a:t>
            </a:r>
            <a:r>
              <a:rPr lang="en-US" dirty="0">
                <a:solidFill>
                  <a:srgbClr val="7030A0"/>
                </a:solidFill>
              </a:rPr>
              <a:t> (</a:t>
            </a:r>
            <a:r>
              <a:rPr lang="en-US" dirty="0" err="1">
                <a:solidFill>
                  <a:srgbClr val="7030A0"/>
                </a:solidFill>
              </a:rPr>
              <a:t>kada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komentarišu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ili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ukazuju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</a:t>
            </a:r>
            <a:r>
              <a:rPr lang="en-US" dirty="0">
                <a:solidFill>
                  <a:srgbClr val="7030A0"/>
                </a:solidFill>
              </a:rPr>
              <a:t> problem) </a:t>
            </a:r>
            <a:r>
              <a:rPr lang="en-US" dirty="0" err="1">
                <a:solidFill>
                  <a:srgbClr val="7030A0"/>
                </a:solidFill>
              </a:rPr>
              <a:t>ili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obaveštajno</a:t>
            </a:r>
            <a:r>
              <a:rPr lang="en-US" dirty="0">
                <a:solidFill>
                  <a:srgbClr val="7030A0"/>
                </a:solidFill>
              </a:rPr>
              <a:t> (</a:t>
            </a:r>
            <a:r>
              <a:rPr lang="en-US" dirty="0" err="1">
                <a:solidFill>
                  <a:srgbClr val="7030A0"/>
                </a:solidFill>
              </a:rPr>
              <a:t>pojavljivanje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nasilja</a:t>
            </a:r>
            <a:r>
              <a:rPr lang="en-US" dirty="0">
                <a:solidFill>
                  <a:srgbClr val="7030A0"/>
                </a:solidFill>
              </a:rPr>
              <a:t> u </a:t>
            </a:r>
            <a:r>
              <a:rPr lang="en-US" dirty="0" err="1">
                <a:solidFill>
                  <a:srgbClr val="7030A0"/>
                </a:solidFill>
              </a:rPr>
              <a:t>prilozima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za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vesti</a:t>
            </a:r>
            <a:r>
              <a:rPr lang="en-US" dirty="0">
                <a:solidFill>
                  <a:srgbClr val="7030A0"/>
                </a:solidFill>
              </a:rPr>
              <a:t>). Ono </a:t>
            </a:r>
            <a:r>
              <a:rPr lang="en-US" dirty="0" err="1">
                <a:solidFill>
                  <a:srgbClr val="7030A0"/>
                </a:solidFill>
              </a:rPr>
              <a:t>što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jeste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dokazano</a:t>
            </a:r>
            <a:r>
              <a:rPr lang="en-US" dirty="0">
                <a:solidFill>
                  <a:srgbClr val="7030A0"/>
                </a:solidFill>
              </a:rPr>
              <a:t> je </a:t>
            </a:r>
            <a:r>
              <a:rPr lang="en-US" dirty="0" err="1">
                <a:solidFill>
                  <a:srgbClr val="7030A0"/>
                </a:solidFill>
              </a:rPr>
              <a:t>smanjena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osetljivost</a:t>
            </a:r>
            <a:r>
              <a:rPr lang="en-US" dirty="0">
                <a:solidFill>
                  <a:srgbClr val="7030A0"/>
                </a:solidFill>
              </a:rPr>
              <a:t> (</a:t>
            </a:r>
            <a:r>
              <a:rPr lang="en-US" dirty="0" err="1">
                <a:solidFill>
                  <a:srgbClr val="7030A0"/>
                </a:solidFill>
              </a:rPr>
              <a:t>desenzitivacija</a:t>
            </a:r>
            <a:r>
              <a:rPr lang="en-US" dirty="0">
                <a:solidFill>
                  <a:srgbClr val="7030A0"/>
                </a:solidFill>
              </a:rPr>
              <a:t>), </a:t>
            </a:r>
            <a:r>
              <a:rPr lang="en-US" dirty="0" err="1">
                <a:solidFill>
                  <a:srgbClr val="7030A0"/>
                </a:solidFill>
              </a:rPr>
              <a:t>na</a:t>
            </a:r>
            <a:r>
              <a:rPr lang="en-US" dirty="0">
                <a:solidFill>
                  <a:srgbClr val="7030A0"/>
                </a:solidFill>
              </a:rPr>
              <a:t> scene </a:t>
            </a:r>
            <a:r>
              <a:rPr lang="en-US" dirty="0" err="1" smtClean="0">
                <a:solidFill>
                  <a:srgbClr val="7030A0"/>
                </a:solidFill>
              </a:rPr>
              <a:t>nasilja</a:t>
            </a:r>
            <a:r>
              <a:rPr lang="sr-Latn-RS" dirty="0" smtClean="0">
                <a:solidFill>
                  <a:srgbClr val="7030A0"/>
                </a:solidFill>
              </a:rPr>
              <a:t>. </a:t>
            </a:r>
            <a:r>
              <a:rPr lang="en-US" dirty="0" err="1" smtClean="0">
                <a:solidFill>
                  <a:srgbClr val="7030A0"/>
                </a:solidFill>
              </a:rPr>
              <a:t>Uzroci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desenzitivizacije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mnogobrojni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ali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glavna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dva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prezasićenost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slikama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kada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svakodnevnim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posmatranjem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prihvatama</a:t>
            </a:r>
            <a:r>
              <a:rPr lang="en-US" dirty="0">
                <a:solidFill>
                  <a:srgbClr val="7030A0"/>
                </a:solidFill>
              </a:rPr>
              <a:t> to </a:t>
            </a:r>
            <a:r>
              <a:rPr lang="en-US" dirty="0" err="1">
                <a:solidFill>
                  <a:srgbClr val="7030A0"/>
                </a:solidFill>
              </a:rPr>
              <a:t>kao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realnost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prestajemo</a:t>
            </a:r>
            <a:r>
              <a:rPr lang="en-US" dirty="0">
                <a:solidFill>
                  <a:srgbClr val="7030A0"/>
                </a:solidFill>
              </a:rPr>
              <a:t> da se </a:t>
            </a:r>
            <a:r>
              <a:rPr lang="en-US" dirty="0" err="1">
                <a:solidFill>
                  <a:srgbClr val="7030A0"/>
                </a:solidFill>
              </a:rPr>
              <a:t>iznenađujemo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zgrožavamo</a:t>
            </a:r>
            <a:r>
              <a:rPr lang="en-US" dirty="0">
                <a:solidFill>
                  <a:srgbClr val="7030A0"/>
                </a:solidFill>
              </a:rPr>
              <a:t>, a </a:t>
            </a:r>
            <a:r>
              <a:rPr lang="en-US" dirty="0" err="1">
                <a:solidFill>
                  <a:srgbClr val="7030A0"/>
                </a:solidFill>
              </a:rPr>
              <a:t>drugi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važan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uzrok</a:t>
            </a:r>
            <a:r>
              <a:rPr lang="en-US" dirty="0">
                <a:solidFill>
                  <a:srgbClr val="7030A0"/>
                </a:solidFill>
              </a:rPr>
              <a:t> je </a:t>
            </a:r>
            <a:r>
              <a:rPr lang="en-US" dirty="0" err="1">
                <a:solidFill>
                  <a:srgbClr val="7030A0"/>
                </a:solidFill>
              </a:rPr>
              <a:t>nemoć</a:t>
            </a:r>
            <a:r>
              <a:rPr lang="en-US" dirty="0">
                <a:solidFill>
                  <a:srgbClr val="7030A0"/>
                </a:solidFill>
              </a:rPr>
              <a:t>. </a:t>
            </a:r>
            <a:r>
              <a:rPr lang="en-US" dirty="0" err="1">
                <a:solidFill>
                  <a:srgbClr val="7030A0"/>
                </a:solidFill>
              </a:rPr>
              <a:t>Brojna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istraživanja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pokazuju</a:t>
            </a:r>
            <a:r>
              <a:rPr lang="en-US" dirty="0">
                <a:solidFill>
                  <a:srgbClr val="7030A0"/>
                </a:solidFill>
              </a:rPr>
              <a:t> da se </a:t>
            </a:r>
            <a:r>
              <a:rPr lang="en-US" dirty="0" err="1">
                <a:solidFill>
                  <a:srgbClr val="7030A0"/>
                </a:solidFill>
              </a:rPr>
              <a:t>porast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agresivnog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ponašanja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ozbiljnog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nasilja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dovodi</a:t>
            </a:r>
            <a:r>
              <a:rPr lang="en-US" dirty="0">
                <a:solidFill>
                  <a:srgbClr val="7030A0"/>
                </a:solidFill>
              </a:rPr>
              <a:t> u </a:t>
            </a:r>
            <a:r>
              <a:rPr lang="en-US" dirty="0" err="1">
                <a:solidFill>
                  <a:srgbClr val="7030A0"/>
                </a:solidFill>
              </a:rPr>
              <a:t>vezu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filmovima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serijama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načinima</a:t>
            </a:r>
            <a:r>
              <a:rPr lang="sr-Latn-R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na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koje</a:t>
            </a:r>
            <a:r>
              <a:rPr lang="en-US" dirty="0">
                <a:solidFill>
                  <a:srgbClr val="7030A0"/>
                </a:solidFill>
              </a:rPr>
              <a:t> se </a:t>
            </a:r>
            <a:r>
              <a:rPr lang="en-US" dirty="0" err="1">
                <a:solidFill>
                  <a:srgbClr val="7030A0"/>
                </a:solidFill>
              </a:rPr>
              <a:t>nasilje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prikazuje</a:t>
            </a:r>
            <a:r>
              <a:rPr lang="sr-Latn-RS" dirty="0" smtClean="0">
                <a:solidFill>
                  <a:srgbClr val="7030A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u </a:t>
            </a:r>
            <a:r>
              <a:rPr lang="en-US" dirty="0" err="1">
                <a:solidFill>
                  <a:srgbClr val="7030A0"/>
                </a:solidFill>
              </a:rPr>
              <a:t>njima</a:t>
            </a:r>
            <a:r>
              <a:rPr lang="en-US" dirty="0">
                <a:solidFill>
                  <a:srgbClr val="7030A0"/>
                </a:solidFill>
              </a:rPr>
              <a:t>.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sr-Latn-RS" dirty="0" smtClean="0">
                <a:solidFill>
                  <a:srgbClr val="7030A0"/>
                </a:solidFill>
              </a:rPr>
              <a:t>	</a:t>
            </a:r>
            <a:r>
              <a:rPr lang="en-US" dirty="0" err="1" smtClean="0">
                <a:solidFill>
                  <a:srgbClr val="7030A0"/>
                </a:solidFill>
              </a:rPr>
              <a:t>Sve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te</a:t>
            </a:r>
            <a:r>
              <a:rPr lang="en-US" dirty="0">
                <a:solidFill>
                  <a:srgbClr val="7030A0"/>
                </a:solidFill>
              </a:rPr>
              <a:t> scene </a:t>
            </a:r>
            <a:r>
              <a:rPr lang="en-US" dirty="0" err="1">
                <a:solidFill>
                  <a:srgbClr val="7030A0"/>
                </a:solidFill>
              </a:rPr>
              <a:t>mogu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dovesti</a:t>
            </a:r>
            <a:r>
              <a:rPr lang="en-US" dirty="0">
                <a:solidFill>
                  <a:srgbClr val="7030A0"/>
                </a:solidFill>
              </a:rPr>
              <a:t> do toga da </a:t>
            </a:r>
            <a:r>
              <a:rPr lang="en-US" dirty="0" err="1">
                <a:solidFill>
                  <a:srgbClr val="7030A0"/>
                </a:solidFill>
              </a:rPr>
              <a:t>mladi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postanu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imuni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njih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prihvate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nasilje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kao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način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rešavanja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problema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imitiraju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nasilje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onako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kako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videli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tv</a:t>
            </a:r>
            <a:r>
              <a:rPr lang="en-US" dirty="0">
                <a:solidFill>
                  <a:srgbClr val="7030A0"/>
                </a:solidFill>
              </a:rPr>
              <a:t>-u, da se </a:t>
            </a:r>
            <a:r>
              <a:rPr lang="en-US" dirty="0" err="1">
                <a:solidFill>
                  <a:srgbClr val="7030A0"/>
                </a:solidFill>
              </a:rPr>
              <a:t>identifikuju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određenim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likom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žrtvom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ili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nasilnikom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84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8542" y="1738183"/>
            <a:ext cx="4258042" cy="38388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69" y="1193800"/>
            <a:ext cx="6553200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5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rgbClr val="7030A0"/>
                </a:solidFill>
                <a:latin typeface="+mn-lt"/>
              </a:rPr>
              <a:t>MEDIJI I KNJIGE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7429"/>
            <a:ext cx="10515600" cy="4979534"/>
          </a:xfrm>
        </p:spPr>
        <p:txBody>
          <a:bodyPr>
            <a:normAutofit fontScale="47500" lnSpcReduction="20000"/>
          </a:bodyPr>
          <a:lstStyle/>
          <a:p>
            <a:pPr marL="0" marR="0" indent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veoma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retko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sr-Latn-RS" sz="34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Razlozi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Čitanje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popularno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njihovom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društvu</a:t>
            </a:r>
            <a:endParaRPr lang="en-US" sz="34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ne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obavezna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školska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lektira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postoje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sajtovi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kojima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nalaze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interpretacije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„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sasvim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dovoljne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stručnu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literaturu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nemaju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želje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beletristiku</a:t>
            </a:r>
            <a:endParaRPr lang="en-US" sz="34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razloge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zbog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kojih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ispitanici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naveli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nedostatak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vremena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koncentracije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uopšte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navike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čitanja</a:t>
            </a:r>
            <a:endParaRPr lang="sr-Latn-RS" sz="34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Stvaranje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čitaoca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izazov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tehnološka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dostignuća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među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mladima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prihvaćena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„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linija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lakšeg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otpora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“, pa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umesto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se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tehnologija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koriste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sredstva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se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književno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učini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zanimljivim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privlačnijim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čitanje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mladi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iznajmljuju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ekranizovanu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verziju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određene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pročitaju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interpretacije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smatraju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obradili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lektiru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Uloga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3400" u="none" strike="noStrike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masovnih</a:t>
            </a:r>
            <a:r>
              <a:rPr lang="en-US" sz="3400" u="none" strike="noStrike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sz="3400" u="none" strike="noStrike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medija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fomiranje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kulturnih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potreba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ovde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izuzetno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izražena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potreba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roditelje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njena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funkcija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sredstva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zadovoljenje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saznajnih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potreba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zamenjena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internetom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ono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ostaje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estetski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momenat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čitanju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tehnologija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3400" dirty="0" err="1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zameni</a:t>
            </a:r>
            <a:r>
              <a:rPr lang="en-US" sz="3400" dirty="0" smtClean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6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708" y="3802692"/>
            <a:ext cx="5921422" cy="2869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59" y="80618"/>
            <a:ext cx="6195521" cy="35193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8136" y="576649"/>
            <a:ext cx="3615896" cy="58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5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6104"/>
          </a:xfrm>
        </p:spPr>
        <p:txBody>
          <a:bodyPr>
            <a:normAutofit/>
          </a:bodyPr>
          <a:lstStyle/>
          <a:p>
            <a:pPr algn="ctr"/>
            <a:r>
              <a:rPr lang="sr-Latn-RS" dirty="0" smtClean="0">
                <a:solidFill>
                  <a:srgbClr val="7030A0"/>
                </a:solidFill>
                <a:latin typeface="+mn-lt"/>
              </a:rPr>
              <a:t>UTICAJ MEDIJA I OKRUŽENJA (DRUŠTVA)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3" y="1121230"/>
            <a:ext cx="10853057" cy="5055733"/>
          </a:xfrm>
        </p:spPr>
        <p:txBody>
          <a:bodyPr>
            <a:normAutofit fontScale="70000" lnSpcReduction="20000"/>
          </a:bodyPr>
          <a:lstStyle/>
          <a:p>
            <a:pPr marL="0" marR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sr-Latn-RS" dirty="0">
                <a:solidFill>
                  <a:srgbClr val="5F497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kreiranje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identiteta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usvajanje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nesporno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najveći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porodica</a:t>
            </a:r>
            <a:r>
              <a:rPr lang="en-US" b="1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i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škola</a:t>
            </a:r>
            <a:r>
              <a:rPr lang="en-US" b="1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društvo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Međutim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tehnoloških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inovacija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mediji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su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ti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koji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imaju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veliki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uticaj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na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sve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sfere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života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pogotovo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mladih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ljudi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predrasude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formiranje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stavova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obrazaca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ponašanja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predstavlja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sferu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sazrevanja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odrastanja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možda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čak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najveći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Latn-R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  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predstave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uobličene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predrasude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stereotipe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Televizija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pruža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snažan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model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identifikacije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postaje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jedan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od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učitelja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mladih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odnosima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društvu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Efekat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televizija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ostali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proizvode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ukoliko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slaže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sistemom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okružuju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usađen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njegov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identitet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ukoliko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takav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dominantan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okruženju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mladih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Poseban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stavovi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porodice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još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ranom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detinjstvu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obično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nesvesno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prihvataju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stariji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prihvataju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vrednosne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orijentacije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stavove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posredovani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filmovima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štampom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televizijom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kroz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druženja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vršnjacima</a:t>
            </a:r>
            <a:r>
              <a:rPr lang="sr-Latn-RS" dirty="0" smtClean="0">
                <a:solidFill>
                  <a:srgbClr val="5F497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Mediji ne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stvaraju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stereotipe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predstavljaju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mladima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stvaraju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stereotipi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mladima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posebno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mlađoj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tinejdžerima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Zahvaljujući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medijskoj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slici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formiraju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stavovi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predstave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detetu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kreira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javno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mnjenje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posebnoj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67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4074" y="345284"/>
            <a:ext cx="5738950" cy="33946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10" y="345284"/>
            <a:ext cx="5138455" cy="33946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870" y="4139127"/>
            <a:ext cx="5438408" cy="256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7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0789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rgbClr val="7030A0"/>
                </a:solidFill>
                <a:latin typeface="+mn-lt"/>
              </a:rPr>
              <a:t>ISTRAŽIVANJA O UTICAJU MEDIJA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5914"/>
            <a:ext cx="10515600" cy="5121049"/>
          </a:xfrm>
        </p:spPr>
        <p:txBody>
          <a:bodyPr>
            <a:normAutofit fontScale="70000" lnSpcReduction="20000"/>
          </a:bodyPr>
          <a:lstStyle/>
          <a:p>
            <a:pPr marL="0" marR="0" indent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Kada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je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pitanju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uticaj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medija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intelektualni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razvoj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dece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istraživanja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bavila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uticajem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gledanja</a:t>
            </a:r>
            <a:r>
              <a:rPr lang="en-US" u="none" strike="noStrike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 </a:t>
            </a:r>
            <a:r>
              <a:rPr lang="en-US" u="none" strike="noStrike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televizije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učenje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pokazala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predškolci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gledaju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obrazovne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emisije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postižu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bolje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rezultate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više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čitaju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knjige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kasnije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pridaju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veću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važnost</a:t>
            </a:r>
            <a:r>
              <a:rPr lang="sr-Latn-RS" dirty="0">
                <a:solidFill>
                  <a:srgbClr val="5F497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obrazovanju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b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sr-Latn-R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Druga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istraživanja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pokazala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gledanje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zabavnih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programa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npr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crtanih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filmova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odvlači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decu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od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ostalih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aktivnosti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što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čitanje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knjiga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ili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druženje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vršnjacima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To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dovodi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lošijeg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rezultata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školi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fontAlgn="base">
              <a:lnSpc>
                <a:spcPct val="150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sr-Latn-R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druge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strane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pojedini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sadržaji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nude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medijima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poput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sapunica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rijaliti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emisija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mogu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negativno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utiču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decu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prilikom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formiranja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mišljenja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razumevanja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normi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pravila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ponašanja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odnosu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drugima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Deca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provode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dosta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vremena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pred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televizorom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ili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računarom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igrajući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igrice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nasilnog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sadržaja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verovatno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će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ponašati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agresivnije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od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njihovih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vršnjaka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svoje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vreme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provode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drugim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aktivnostima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Dovodi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u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pitanje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poimanje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razlikovanja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dobra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zla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Ukoliko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dobar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junak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služi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lošim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nedopuštenim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sredstvima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kako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bi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uklonio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„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neprijatelja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detetu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šalje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poruka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ono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može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uraditi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jer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b="1" u="sng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cilj</a:t>
            </a:r>
            <a:r>
              <a:rPr lang="en-US" b="1" u="sng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b="1" u="sng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opravdava</a:t>
            </a:r>
            <a:r>
              <a:rPr lang="en-US" b="1" u="sng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b="1" u="sng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sredstva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Usled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svega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toga,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deca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postaju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zbunjena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njihovi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osećaji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pomešani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agresivnost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pojačana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neosetljivost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patnje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probleme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drugih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raste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4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313" y="1485189"/>
            <a:ext cx="3728461" cy="39858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096" y="553689"/>
            <a:ext cx="5744605" cy="29244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5460" y="3764691"/>
            <a:ext cx="5663772" cy="282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6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989"/>
          </a:xfrm>
        </p:spPr>
        <p:txBody>
          <a:bodyPr/>
          <a:lstStyle/>
          <a:p>
            <a:pPr algn="ctr"/>
            <a:r>
              <a:rPr lang="sr-Latn-RS" dirty="0" smtClean="0">
                <a:solidFill>
                  <a:srgbClr val="7030A0"/>
                </a:solidFill>
                <a:latin typeface="+mn-lt"/>
              </a:rPr>
              <a:t>UTICAJ DRUŠTVA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7171"/>
            <a:ext cx="10515600" cy="4859792"/>
          </a:xfrm>
        </p:spPr>
        <p:txBody>
          <a:bodyPr>
            <a:normAutofit fontScale="85000" lnSpcReduction="20000"/>
          </a:bodyPr>
          <a:lstStyle/>
          <a:p>
            <a:pPr marL="0" marR="0" algn="just" fontAlgn="base">
              <a:lnSpc>
                <a:spcPct val="150000"/>
              </a:lnSpc>
              <a:spcBef>
                <a:spcPts val="0"/>
              </a:spcBef>
              <a:spcAft>
                <a:spcPts val="1350"/>
              </a:spcAft>
            </a:pPr>
            <a:r>
              <a:rPr lang="sr-Latn-R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Društvo utiče na stvaranje ličnosti: na predstavljanje nas samih u društvu, na regovanje na određene situacije, na mišljenja i stvari koje nam se dopadaju,...</a:t>
            </a:r>
            <a:endParaRPr lang="en-US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fontAlgn="base">
              <a:lnSpc>
                <a:spcPct val="150000"/>
              </a:lnSpc>
              <a:spcBef>
                <a:spcPts val="0"/>
              </a:spcBef>
              <a:spcAft>
                <a:spcPts val="1350"/>
              </a:spcAft>
            </a:pPr>
            <a:r>
              <a:rPr lang="sr-Latn-R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Takođe, društvo je vrlo netolerantno prema svim pojedincima koji su drugačiji, što stvara osećaj otuđenosti, depresiju i može uticati na pojavu drugih mentalnih bolesti.</a:t>
            </a:r>
            <a:endParaRPr lang="en-US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fontAlgn="base">
              <a:lnSpc>
                <a:spcPct val="150000"/>
              </a:lnSpc>
              <a:spcBef>
                <a:spcPts val="0"/>
              </a:spcBef>
              <a:spcAft>
                <a:spcPts val="1350"/>
              </a:spcAft>
            </a:pP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Postoji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neposredan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posredan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uticaj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stvaranje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negativnih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emocija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Neposredan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uticaj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tiče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ideologija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strašću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obojenih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ideoloških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govora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 “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vrha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Posredni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uticaj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ide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preko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institucija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Budući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 je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depresivnost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sveprisutan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fenomen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primećeno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je da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sve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učestalije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javlja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kod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dece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omladine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adolescenata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Osnovne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institucije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preko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kojih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društvo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vrši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uticaj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mlade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generacije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svode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škole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formalne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institucije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porodicu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koju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posmatramo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kao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prirodnu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grupu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srodnika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osnovnu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jedinicu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društva</a:t>
            </a:r>
            <a:r>
              <a:rPr lang="en-US" dirty="0" smtClean="0">
                <a:solidFill>
                  <a:srgbClr val="5F497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).</a:t>
            </a:r>
            <a:endParaRPr lang="en-US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7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20" y="918844"/>
            <a:ext cx="3557720" cy="5410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330" y="1838319"/>
            <a:ext cx="10022693" cy="31275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030" y="359456"/>
            <a:ext cx="5908074" cy="30115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820" y="3904490"/>
            <a:ext cx="4858137" cy="271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8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540475"/>
          </a:xfrm>
        </p:spPr>
        <p:txBody>
          <a:bodyPr/>
          <a:lstStyle/>
          <a:p>
            <a:r>
              <a:rPr lang="en-US" dirty="0" err="1" smtClean="0">
                <a:latin typeface="Algerian" panose="04020705040A02060702" pitchFamily="82" charset="0"/>
              </a:rPr>
              <a:t>Pitanja</a:t>
            </a:r>
            <a:r>
              <a:rPr lang="en-US" dirty="0" smtClean="0">
                <a:latin typeface="Algerian" panose="04020705040A02060702" pitchFamily="82" charset="0"/>
              </a:rPr>
              <a:t>: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9" y="2445326"/>
            <a:ext cx="10018713" cy="3124201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>
                <a:latin typeface="Algerian" panose="04020705040A02060702" pitchFamily="82" charset="0"/>
              </a:rPr>
              <a:t>1.Koliko </a:t>
            </a:r>
            <a:r>
              <a:rPr lang="en-US" sz="6400" dirty="0" err="1">
                <a:latin typeface="Algerian" panose="04020705040A02060702" pitchFamily="82" charset="0"/>
              </a:rPr>
              <a:t>vremena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provodite</a:t>
            </a:r>
            <a:r>
              <a:rPr lang="en-US" sz="6400" dirty="0">
                <a:latin typeface="Algerian" panose="04020705040A02060702" pitchFamily="82" charset="0"/>
              </a:rPr>
              <a:t> u </a:t>
            </a:r>
            <a:r>
              <a:rPr lang="en-US" sz="6400" dirty="0" err="1">
                <a:latin typeface="Algerian" panose="04020705040A02060702" pitchFamily="82" charset="0"/>
              </a:rPr>
              <a:t>pracenju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medija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>
                <a:latin typeface="Algerian" panose="04020705040A02060702" pitchFamily="82" charset="0"/>
              </a:rPr>
              <a:t>2.Da li </a:t>
            </a:r>
            <a:r>
              <a:rPr lang="en-US" sz="6400" dirty="0" err="1">
                <a:latin typeface="Algerian" panose="04020705040A02060702" pitchFamily="82" charset="0"/>
              </a:rPr>
              <a:t>spomenute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kanale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medija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pratite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radnim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danima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ili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vikendom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>
                <a:latin typeface="Algerian" panose="04020705040A02060702" pitchFamily="82" charset="0"/>
              </a:rPr>
              <a:t>3.Da li </a:t>
            </a:r>
            <a:r>
              <a:rPr lang="en-US" sz="6400" dirty="0" err="1">
                <a:latin typeface="Algerian" panose="04020705040A02060702" pitchFamily="82" charset="0"/>
              </a:rPr>
              <a:t>biste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mogli</a:t>
            </a:r>
            <a:r>
              <a:rPr lang="en-US" sz="6400" dirty="0">
                <a:latin typeface="Algerian" panose="04020705040A02060702" pitchFamily="82" charset="0"/>
              </a:rPr>
              <a:t> bez </a:t>
            </a:r>
            <a:r>
              <a:rPr lang="en-US" sz="6400" dirty="0" err="1">
                <a:latin typeface="Algerian" panose="04020705040A02060702" pitchFamily="82" charset="0"/>
              </a:rPr>
              <a:t>drustvenih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mreza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na</a:t>
            </a:r>
            <a:r>
              <a:rPr lang="en-US" sz="6400" dirty="0">
                <a:latin typeface="Algerian" panose="04020705040A02060702" pitchFamily="82" charset="0"/>
              </a:rPr>
              <a:t> par dana?								</a:t>
            </a:r>
          </a:p>
          <a:p>
            <a:r>
              <a:rPr lang="en-US" sz="6400" dirty="0">
                <a:latin typeface="Algerian" panose="04020705040A02060702" pitchFamily="82" charset="0"/>
              </a:rPr>
              <a:t>4.Da li </a:t>
            </a:r>
            <a:r>
              <a:rPr lang="en-US" sz="6400" dirty="0" err="1">
                <a:latin typeface="Algerian" panose="04020705040A02060702" pitchFamily="82" charset="0"/>
              </a:rPr>
              <a:t>mediji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doprinose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boljem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upoznavanju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sveta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>
                <a:latin typeface="Algerian" panose="04020705040A02060702" pitchFamily="82" charset="0"/>
              </a:rPr>
              <a:t>5.Da li </a:t>
            </a:r>
            <a:r>
              <a:rPr lang="en-US" sz="6400" dirty="0" err="1">
                <a:latin typeface="Algerian" panose="04020705040A02060702" pitchFamily="82" charset="0"/>
              </a:rPr>
              <a:t>su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roditelji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odgovorni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za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nadgledanje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medijskog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sadrzaja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kod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njihove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dece</a:t>
            </a:r>
            <a:r>
              <a:rPr lang="en-US" sz="6400" dirty="0" smtClean="0">
                <a:latin typeface="Algerian" panose="04020705040A02060702" pitchFamily="82" charset="0"/>
              </a:rPr>
              <a:t>?</a:t>
            </a:r>
            <a:r>
              <a:rPr lang="en-US" sz="6400" dirty="0">
                <a:latin typeface="Algerian" panose="04020705040A02060702" pitchFamily="82" charset="0"/>
              </a:rPr>
              <a:t>								</a:t>
            </a:r>
          </a:p>
          <a:p>
            <a:r>
              <a:rPr lang="en-US" sz="6400" dirty="0">
                <a:latin typeface="Algerian" panose="04020705040A02060702" pitchFamily="82" charset="0"/>
              </a:rPr>
              <a:t>6</a:t>
            </a:r>
            <a:r>
              <a:rPr lang="en-US" sz="6400" dirty="0" smtClean="0">
                <a:latin typeface="Algerian" panose="04020705040A02060702" pitchFamily="82" charset="0"/>
              </a:rPr>
              <a:t>.Da </a:t>
            </a:r>
            <a:r>
              <a:rPr lang="en-US" sz="6400" dirty="0">
                <a:latin typeface="Algerian" panose="04020705040A02060702" pitchFamily="82" charset="0"/>
              </a:rPr>
              <a:t>li se </a:t>
            </a:r>
            <a:r>
              <a:rPr lang="en-US" sz="6400" dirty="0" err="1">
                <a:latin typeface="Algerian" panose="04020705040A02060702" pitchFamily="82" charset="0"/>
              </a:rPr>
              <a:t>desava</a:t>
            </a:r>
            <a:r>
              <a:rPr lang="en-US" sz="6400" dirty="0">
                <a:latin typeface="Algerian" panose="04020705040A02060702" pitchFamily="82" charset="0"/>
              </a:rPr>
              <a:t> da </a:t>
            </a:r>
            <a:r>
              <a:rPr lang="en-US" sz="6400" dirty="0" err="1">
                <a:latin typeface="Algerian" panose="04020705040A02060702" pitchFamily="82" charset="0"/>
              </a:rPr>
              <a:t>zapostavite</a:t>
            </a:r>
            <a:r>
              <a:rPr lang="en-US" sz="6400" dirty="0">
                <a:latin typeface="Algerian" panose="04020705040A02060702" pitchFamily="82" charset="0"/>
              </a:rPr>
              <a:t> vase </a:t>
            </a:r>
            <a:r>
              <a:rPr lang="en-US" sz="6400" dirty="0" err="1">
                <a:latin typeface="Algerian" panose="04020705040A02060702" pitchFamily="82" charset="0"/>
              </a:rPr>
              <a:t>svakodnevne</a:t>
            </a:r>
            <a:r>
              <a:rPr lang="en-US" sz="6400" dirty="0">
                <a:latin typeface="Algerian" panose="04020705040A02060702" pitchFamily="82" charset="0"/>
              </a:rPr>
              <a:t> I </a:t>
            </a:r>
            <a:r>
              <a:rPr lang="en-US" sz="6400" dirty="0" err="1">
                <a:latin typeface="Algerian" panose="04020705040A02060702" pitchFamily="82" charset="0"/>
              </a:rPr>
              <a:t>porodicne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obaveze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zbog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drustvenih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mreza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>
                <a:latin typeface="Algerian" panose="04020705040A02060702" pitchFamily="82" charset="0"/>
              </a:rPr>
              <a:t>7</a:t>
            </a:r>
            <a:r>
              <a:rPr lang="en-US" sz="6400" dirty="0" smtClean="0">
                <a:latin typeface="Algerian" panose="04020705040A02060702" pitchFamily="82" charset="0"/>
              </a:rPr>
              <a:t>.Da </a:t>
            </a:r>
            <a:r>
              <a:rPr lang="en-US" sz="6400" dirty="0">
                <a:latin typeface="Algerian" panose="04020705040A02060702" pitchFamily="82" charset="0"/>
              </a:rPr>
              <a:t>li se Vase </a:t>
            </a:r>
            <a:r>
              <a:rPr lang="en-US" sz="6400" dirty="0" err="1">
                <a:latin typeface="Algerian" panose="04020705040A02060702" pitchFamily="82" charset="0"/>
              </a:rPr>
              <a:t>raspolozenje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menja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posle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objavljivanja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necijeg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statusa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>
                <a:latin typeface="Algerian" panose="04020705040A02060702" pitchFamily="82" charset="0"/>
              </a:rPr>
              <a:t>8</a:t>
            </a:r>
            <a:r>
              <a:rPr lang="en-US" sz="6400" dirty="0" smtClean="0">
                <a:latin typeface="Algerian" panose="04020705040A02060702" pitchFamily="82" charset="0"/>
              </a:rPr>
              <a:t>.Da </a:t>
            </a:r>
            <a:r>
              <a:rPr lang="en-US" sz="6400" dirty="0">
                <a:latin typeface="Algerian" panose="04020705040A02060702" pitchFamily="82" charset="0"/>
              </a:rPr>
              <a:t>li </a:t>
            </a:r>
            <a:r>
              <a:rPr lang="en-US" sz="6400" dirty="0" err="1">
                <a:latin typeface="Algerian" panose="04020705040A02060702" pitchFamily="82" charset="0"/>
              </a:rPr>
              <a:t>ste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zbog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objavljenog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statusa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prestali</a:t>
            </a:r>
            <a:r>
              <a:rPr lang="en-US" sz="6400" dirty="0">
                <a:latin typeface="Algerian" panose="04020705040A02060702" pitchFamily="82" charset="0"/>
              </a:rPr>
              <a:t> da se </a:t>
            </a:r>
            <a:r>
              <a:rPr lang="en-US" sz="6400" dirty="0" err="1">
                <a:latin typeface="Algerian" panose="04020705040A02060702" pitchFamily="82" charset="0"/>
              </a:rPr>
              <a:t>druzite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sa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nekim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 smtClean="0">
                <a:latin typeface="Algerian" panose="04020705040A02060702" pitchFamily="82" charset="0"/>
              </a:rPr>
              <a:t>9.Kako </a:t>
            </a:r>
            <a:r>
              <a:rPr lang="en-US" sz="6400" dirty="0" err="1">
                <a:latin typeface="Algerian" panose="04020705040A02060702" pitchFamily="82" charset="0"/>
              </a:rPr>
              <a:t>lakse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sklapas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prijateljstva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 smtClean="0">
                <a:latin typeface="Algerian" panose="04020705040A02060702" pitchFamily="82" charset="0"/>
              </a:rPr>
              <a:t>10.Da </a:t>
            </a:r>
            <a:r>
              <a:rPr lang="en-US" sz="6400" dirty="0">
                <a:latin typeface="Algerian" panose="04020705040A02060702" pitchFamily="82" charset="0"/>
              </a:rPr>
              <a:t>li vise </a:t>
            </a:r>
            <a:r>
              <a:rPr lang="en-US" sz="6400" dirty="0" err="1">
                <a:latin typeface="Algerian" panose="04020705040A02060702" pitchFamily="82" charset="0"/>
              </a:rPr>
              <a:t>porovodite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vremena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sa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prijateljima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preko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drustvenih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mreza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ili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uzivo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 smtClean="0">
                <a:latin typeface="Algerian" panose="04020705040A02060702" pitchFamily="82" charset="0"/>
              </a:rPr>
              <a:t>11.Da </a:t>
            </a:r>
            <a:r>
              <a:rPr lang="en-US" sz="6400" dirty="0">
                <a:latin typeface="Algerian" panose="04020705040A02060702" pitchFamily="82" charset="0"/>
              </a:rPr>
              <a:t>li </a:t>
            </a:r>
            <a:r>
              <a:rPr lang="en-US" sz="6400" dirty="0" err="1">
                <a:latin typeface="Algerian" panose="04020705040A02060702" pitchFamily="82" charset="0"/>
              </a:rPr>
              <a:t>stecena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prijateljstva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preko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drustvenih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mreza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nastavljas</a:t>
            </a:r>
            <a:r>
              <a:rPr lang="en-US" sz="6400" dirty="0">
                <a:latin typeface="Algerian" panose="04020705040A02060702" pitchFamily="82" charset="0"/>
              </a:rPr>
              <a:t> I u </a:t>
            </a:r>
            <a:r>
              <a:rPr lang="en-US" sz="6400" dirty="0" err="1">
                <a:latin typeface="Algerian" panose="04020705040A02060702" pitchFamily="82" charset="0"/>
              </a:rPr>
              <a:t>realnom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zivotu</a:t>
            </a:r>
            <a:r>
              <a:rPr lang="en-US" sz="6400" dirty="0">
                <a:latin typeface="Algerian" panose="04020705040A02060702" pitchFamily="82" charset="0"/>
              </a:rPr>
              <a:t>?								</a:t>
            </a:r>
          </a:p>
          <a:p>
            <a:r>
              <a:rPr lang="en-US" sz="6400" dirty="0" smtClean="0">
                <a:latin typeface="Algerian" panose="04020705040A02060702" pitchFamily="82" charset="0"/>
              </a:rPr>
              <a:t>12.Od </a:t>
            </a:r>
            <a:r>
              <a:rPr lang="en-US" sz="6400" dirty="0">
                <a:latin typeface="Algerian" panose="04020705040A02060702" pitchFamily="82" charset="0"/>
              </a:rPr>
              <a:t>1-5 </a:t>
            </a:r>
            <a:r>
              <a:rPr lang="en-US" sz="6400" dirty="0" err="1">
                <a:latin typeface="Algerian" panose="04020705040A02060702" pitchFamily="82" charset="0"/>
              </a:rPr>
              <a:t>koliko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Vam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mediji</a:t>
            </a:r>
            <a:r>
              <a:rPr lang="en-US" sz="6400" dirty="0">
                <a:latin typeface="Algerian" panose="04020705040A02060702" pitchFamily="82" charset="0"/>
              </a:rPr>
              <a:t> </a:t>
            </a:r>
            <a:r>
              <a:rPr lang="en-US" sz="6400" dirty="0" err="1">
                <a:latin typeface="Algerian" panose="04020705040A02060702" pitchFamily="82" charset="0"/>
              </a:rPr>
              <a:t>pomazu</a:t>
            </a:r>
            <a:r>
              <a:rPr lang="en-US" sz="6400" dirty="0">
                <a:latin typeface="Algerian" panose="04020705040A02060702" pitchFamily="82" charset="0"/>
              </a:rPr>
              <a:t> u </a:t>
            </a:r>
            <a:r>
              <a:rPr lang="en-US" sz="6400" dirty="0" err="1">
                <a:latin typeface="Algerian" panose="04020705040A02060702" pitchFamily="82" charset="0"/>
              </a:rPr>
              <a:t>obrazovanju</a:t>
            </a:r>
            <a:r>
              <a:rPr lang="en-US" sz="6400" dirty="0">
                <a:latin typeface="Algerian" panose="04020705040A02060702" pitchFamily="82" charset="0"/>
              </a:rPr>
              <a:t>.	</a:t>
            </a:r>
            <a:r>
              <a:rPr lang="en-US" dirty="0"/>
              <a:t>						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42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359" y="-71392"/>
            <a:ext cx="10018713" cy="1850766"/>
          </a:xfrm>
        </p:spPr>
        <p:txBody>
          <a:bodyPr/>
          <a:lstStyle/>
          <a:p>
            <a:r>
              <a:rPr lang="sr-Latn-RS" dirty="0" smtClean="0">
                <a:latin typeface="Algerian" panose="04020705040A02060702" pitchFamily="82" charset="0"/>
              </a:rPr>
              <a:t>Naše</a:t>
            </a:r>
            <a:r>
              <a:rPr lang="sr-Latn-RS" dirty="0" smtClean="0"/>
              <a:t> </a:t>
            </a:r>
            <a:r>
              <a:rPr lang="sr-Latn-RS" dirty="0" smtClean="0">
                <a:latin typeface="Algerian" panose="04020705040A02060702" pitchFamily="82" charset="0"/>
              </a:rPr>
              <a:t>pretpostavke</a:t>
            </a:r>
            <a:endParaRPr lang="sr-Latn-R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323" y="1779374"/>
            <a:ext cx="10018713" cy="4280464"/>
          </a:xfrm>
        </p:spPr>
        <p:txBody>
          <a:bodyPr>
            <a:noAutofit/>
          </a:bodyPr>
          <a:lstStyle/>
          <a:p>
            <a:r>
              <a:rPr lang="sr-Latn-RS" sz="1800" dirty="0" smtClean="0">
                <a:latin typeface="Algerian" panose="04020705040A02060702" pitchFamily="82" charset="0"/>
              </a:rPr>
              <a:t>1.Naša pretpostavka je da učenici provode oko 2 sata na društvenim mrežama,ali deojčice malo više.</a:t>
            </a:r>
          </a:p>
          <a:p>
            <a:r>
              <a:rPr lang="sr-Latn-RS" sz="1800" dirty="0" smtClean="0">
                <a:latin typeface="Algerian" panose="04020705040A02060702" pitchFamily="82" charset="0"/>
              </a:rPr>
              <a:t>2.Smatramo da se mediji prate i radnim danima i vikendom.</a:t>
            </a:r>
          </a:p>
          <a:p>
            <a:r>
              <a:rPr lang="sr-Latn-RS" sz="1800" dirty="0" smtClean="0">
                <a:latin typeface="Algerian" panose="04020705040A02060702" pitchFamily="82" charset="0"/>
              </a:rPr>
              <a:t>3.Pretpostavljamo da naši ispitanici ne mogu da ne prate medije svaki dan.</a:t>
            </a:r>
          </a:p>
          <a:p>
            <a:r>
              <a:rPr lang="sr-Latn-RS" sz="1800" dirty="0" smtClean="0">
                <a:latin typeface="Algerian" panose="04020705040A02060702" pitchFamily="82" charset="0"/>
              </a:rPr>
              <a:t>4.Smatramo da mediji pomažu u upoznavanju ostatka sveta.</a:t>
            </a:r>
          </a:p>
          <a:p>
            <a:r>
              <a:rPr lang="sr-Latn-RS" sz="1800" dirty="0" smtClean="0">
                <a:latin typeface="Algerian" panose="04020705040A02060702" pitchFamily="82" charset="0"/>
              </a:rPr>
              <a:t>5.Roditelji su odgovorni za nadgledanje sadržaja koje prate njihova deca.</a:t>
            </a:r>
          </a:p>
          <a:p>
            <a:r>
              <a:rPr lang="sr-Latn-RS" sz="1800" dirty="0">
                <a:latin typeface="Algerian" panose="04020705040A02060702" pitchFamily="82" charset="0"/>
              </a:rPr>
              <a:t>6</a:t>
            </a:r>
            <a:r>
              <a:rPr lang="sr-Latn-RS" sz="1800" dirty="0" smtClean="0">
                <a:latin typeface="Algerian" panose="04020705040A02060702" pitchFamily="82" charset="0"/>
              </a:rPr>
              <a:t>.Zbog medija se zapostavljaju obaveze.</a:t>
            </a:r>
          </a:p>
          <a:p>
            <a:r>
              <a:rPr lang="sr-Latn-RS" sz="1800" dirty="0">
                <a:latin typeface="Algerian" panose="04020705040A02060702" pitchFamily="82" charset="0"/>
              </a:rPr>
              <a:t>7</a:t>
            </a:r>
            <a:r>
              <a:rPr lang="sr-Latn-RS" sz="1800" dirty="0" smtClean="0">
                <a:latin typeface="Algerian" panose="04020705040A02060702" pitchFamily="82" charset="0"/>
              </a:rPr>
              <a:t>.Raspoloženje  se može menjati posle objave tuđih statusa.</a:t>
            </a:r>
          </a:p>
          <a:p>
            <a:r>
              <a:rPr lang="sr-Latn-RS" sz="1800" dirty="0">
                <a:latin typeface="Algerian" panose="04020705040A02060702" pitchFamily="82" charset="0"/>
              </a:rPr>
              <a:t>8</a:t>
            </a:r>
            <a:r>
              <a:rPr lang="sr-Latn-RS" sz="1800" dirty="0" smtClean="0">
                <a:latin typeface="Algerian" panose="04020705040A02060702" pitchFamily="82" charset="0"/>
              </a:rPr>
              <a:t>.Neke objave su prekinule prijateljstva.</a:t>
            </a:r>
          </a:p>
          <a:p>
            <a:r>
              <a:rPr lang="sr-Latn-RS" sz="1800" dirty="0">
                <a:latin typeface="Algerian" panose="04020705040A02060702" pitchFamily="82" charset="0"/>
              </a:rPr>
              <a:t>9</a:t>
            </a:r>
            <a:r>
              <a:rPr lang="sr-Latn-RS" sz="1800" dirty="0" smtClean="0">
                <a:latin typeface="Algerian" panose="04020705040A02060702" pitchFamily="82" charset="0"/>
              </a:rPr>
              <a:t>.Prijateljstva se lakše sklapaju preko interneta.</a:t>
            </a:r>
          </a:p>
          <a:p>
            <a:r>
              <a:rPr lang="sr-Latn-RS" sz="1800" dirty="0" smtClean="0">
                <a:latin typeface="Algerian" panose="04020705040A02060702" pitchFamily="82" charset="0"/>
              </a:rPr>
              <a:t>10.Više vremena se provodi sa prijateljima s interneta.</a:t>
            </a:r>
          </a:p>
          <a:p>
            <a:r>
              <a:rPr lang="sr-Latn-RS" sz="1800" dirty="0" smtClean="0">
                <a:latin typeface="Algerian" panose="04020705040A02060702" pitchFamily="82" charset="0"/>
              </a:rPr>
              <a:t>11.Internet prijateljsva se ne nastavljaju u realnom životu.</a:t>
            </a:r>
          </a:p>
          <a:p>
            <a:r>
              <a:rPr lang="sr-Latn-RS" sz="1800" dirty="0" smtClean="0">
                <a:latin typeface="Algerian" panose="04020705040A02060702" pitchFamily="82" charset="0"/>
              </a:rPr>
              <a:t>12.Mediji pomažu dosta u obrazovanju.</a:t>
            </a:r>
            <a:endParaRPr lang="sr-Latn-RS" sz="1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13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850557"/>
            <a:ext cx="10018713" cy="665205"/>
          </a:xfrm>
        </p:spPr>
        <p:txBody>
          <a:bodyPr>
            <a:normAutofit fontScale="90000"/>
          </a:bodyPr>
          <a:lstStyle/>
          <a:p>
            <a:r>
              <a:rPr lang="en-US" dirty="0"/>
              <a:t>1.Koliko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provodite</a:t>
            </a:r>
            <a:r>
              <a:rPr lang="en-US" dirty="0"/>
              <a:t> u </a:t>
            </a:r>
            <a:r>
              <a:rPr lang="en-US" dirty="0" err="1"/>
              <a:t>pracenju</a:t>
            </a:r>
            <a:r>
              <a:rPr lang="en-US" dirty="0"/>
              <a:t> </a:t>
            </a:r>
            <a:r>
              <a:rPr lang="en-US" dirty="0" err="1"/>
              <a:t>medija</a:t>
            </a:r>
            <a:r>
              <a:rPr lang="en-US" dirty="0"/>
              <a:t>?								</a:t>
            </a:r>
            <a:br>
              <a:rPr lang="en-US" dirty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788" y="3938788"/>
            <a:ext cx="6207211" cy="2919212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183157"/>
            <a:ext cx="5338618" cy="27556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6910" y="1183157"/>
            <a:ext cx="5321768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6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47136"/>
            <a:ext cx="10018713" cy="1375718"/>
          </a:xfrm>
        </p:spPr>
        <p:txBody>
          <a:bodyPr>
            <a:normAutofit fontScale="90000"/>
          </a:bodyPr>
          <a:lstStyle/>
          <a:p>
            <a:pPr algn="l"/>
            <a:r>
              <a:rPr lang="it-IT" dirty="0"/>
              <a:t>2.Da li spomenute kanale medija pratite radnim danima ili vikendom?								</a:t>
            </a:r>
            <a:br>
              <a:rPr lang="it-IT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75" y="1600199"/>
            <a:ext cx="5212643" cy="28033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9712" y="1230867"/>
            <a:ext cx="1037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Decaci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689423" y="1230867"/>
            <a:ext cx="11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Devojcice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963" y="1600199"/>
            <a:ext cx="5329382" cy="27556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712" y="4355830"/>
            <a:ext cx="6899564" cy="247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9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>
            <a:normAutofit fontScale="90000"/>
          </a:bodyPr>
          <a:lstStyle/>
          <a:p>
            <a:pPr algn="l"/>
            <a:r>
              <a:rPr lang="pl-PL" dirty="0"/>
              <a:t>3.Da li biste mogli bez drustvenih mreza na par dana?								</a:t>
            </a:r>
            <a:br>
              <a:rPr lang="pl-PL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56" y="1095219"/>
            <a:ext cx="5477164" cy="27556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56" y="3891526"/>
            <a:ext cx="5549422" cy="28140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666" y="1588656"/>
            <a:ext cx="5199570" cy="465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828800"/>
          </a:xfrm>
        </p:spPr>
        <p:txBody>
          <a:bodyPr>
            <a:normAutofit fontScale="90000"/>
          </a:bodyPr>
          <a:lstStyle/>
          <a:p>
            <a:pPr algn="l"/>
            <a:r>
              <a:rPr lang="it-IT" dirty="0"/>
              <a:t>4.Da li mediji doprinose boljem upoznavanju sveta?								</a:t>
            </a:r>
            <a:br>
              <a:rPr lang="it-IT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274" y="914401"/>
            <a:ext cx="5393932" cy="27556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727" y="853459"/>
            <a:ext cx="5301673" cy="27556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926" y="3773846"/>
            <a:ext cx="5597237" cy="308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07092"/>
            <a:ext cx="10018713" cy="226540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5.Da li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roditelji</a:t>
            </a:r>
            <a:r>
              <a:rPr lang="en-US" dirty="0"/>
              <a:t> </a:t>
            </a:r>
            <a:r>
              <a:rPr lang="en-US" dirty="0" err="1"/>
              <a:t>odgovorni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nadgledanje</a:t>
            </a:r>
            <a:r>
              <a:rPr lang="en-US" dirty="0"/>
              <a:t> </a:t>
            </a:r>
            <a:r>
              <a:rPr lang="en-US" dirty="0" err="1"/>
              <a:t>medijskog</a:t>
            </a:r>
            <a:r>
              <a:rPr lang="en-US" dirty="0"/>
              <a:t> </a:t>
            </a:r>
            <a:r>
              <a:rPr lang="en-US" dirty="0" err="1"/>
              <a:t>sadrzaja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err="1"/>
              <a:t>dece</a:t>
            </a:r>
            <a:r>
              <a:rPr lang="en-US" dirty="0"/>
              <a:t>?							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219" y="1856510"/>
            <a:ext cx="8287763" cy="434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6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31806"/>
            <a:ext cx="10018713" cy="23065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6.Da </a:t>
            </a:r>
            <a:r>
              <a:rPr lang="en-US" dirty="0"/>
              <a:t>li se </a:t>
            </a:r>
            <a:r>
              <a:rPr lang="en-US" dirty="0" err="1"/>
              <a:t>desava</a:t>
            </a:r>
            <a:r>
              <a:rPr lang="en-US" dirty="0"/>
              <a:t> da </a:t>
            </a:r>
            <a:r>
              <a:rPr lang="en-US" dirty="0" err="1"/>
              <a:t>zapostavite</a:t>
            </a:r>
            <a:r>
              <a:rPr lang="en-US" dirty="0"/>
              <a:t> vase </a:t>
            </a:r>
            <a:r>
              <a:rPr lang="en-US" dirty="0" err="1"/>
              <a:t>svakodnevne</a:t>
            </a:r>
            <a:r>
              <a:rPr lang="en-US" dirty="0"/>
              <a:t> I </a:t>
            </a:r>
            <a:r>
              <a:rPr lang="en-US" dirty="0" err="1"/>
              <a:t>porodicne</a:t>
            </a:r>
            <a:r>
              <a:rPr lang="en-US" dirty="0"/>
              <a:t> </a:t>
            </a:r>
            <a:r>
              <a:rPr lang="en-US" dirty="0" err="1"/>
              <a:t>obaveze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drustvenih</a:t>
            </a:r>
            <a:r>
              <a:rPr lang="en-US" dirty="0"/>
              <a:t> </a:t>
            </a:r>
            <a:r>
              <a:rPr lang="en-US" dirty="0" err="1"/>
              <a:t>mreza</a:t>
            </a:r>
            <a:r>
              <a:rPr lang="en-US" dirty="0"/>
              <a:t>?							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73" y="1634836"/>
            <a:ext cx="5892799" cy="38700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472" y="1634837"/>
            <a:ext cx="5763492" cy="387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6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24481"/>
            <a:ext cx="10366202" cy="175259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7</a:t>
            </a:r>
            <a:r>
              <a:rPr lang="en-US" dirty="0" smtClean="0"/>
              <a:t>.Da </a:t>
            </a:r>
            <a:r>
              <a:rPr lang="en-US" dirty="0"/>
              <a:t>li se Vase </a:t>
            </a:r>
            <a:r>
              <a:rPr lang="en-US" dirty="0" err="1"/>
              <a:t>raspolozenje</a:t>
            </a:r>
            <a:r>
              <a:rPr lang="en-US" dirty="0"/>
              <a:t> </a:t>
            </a:r>
            <a:r>
              <a:rPr lang="en-US" dirty="0" err="1"/>
              <a:t>menja</a:t>
            </a:r>
            <a:r>
              <a:rPr lang="en-US" dirty="0"/>
              <a:t> </a:t>
            </a:r>
            <a:r>
              <a:rPr lang="en-US" dirty="0" err="1"/>
              <a:t>posle</a:t>
            </a:r>
            <a:r>
              <a:rPr lang="en-US" dirty="0"/>
              <a:t> </a:t>
            </a:r>
            <a:r>
              <a:rPr lang="en-US" dirty="0" err="1"/>
              <a:t>objavljivanja</a:t>
            </a:r>
            <a:r>
              <a:rPr lang="en-US" dirty="0"/>
              <a:t> </a:t>
            </a:r>
            <a:r>
              <a:rPr lang="en-US" dirty="0" err="1"/>
              <a:t>necijeg</a:t>
            </a:r>
            <a:r>
              <a:rPr lang="en-US" dirty="0"/>
              <a:t> </a:t>
            </a:r>
            <a:r>
              <a:rPr lang="en-US" dirty="0" err="1"/>
              <a:t>statusa</a:t>
            </a:r>
            <a:r>
              <a:rPr lang="en-US" dirty="0"/>
              <a:t>?								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093403"/>
            <a:ext cx="5680364" cy="37255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273" y="2093403"/>
            <a:ext cx="5587999" cy="37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4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8</a:t>
            </a:r>
            <a:r>
              <a:rPr lang="it-IT" dirty="0" smtClean="0"/>
              <a:t>.Da </a:t>
            </a:r>
            <a:r>
              <a:rPr lang="it-IT" dirty="0"/>
              <a:t>li ste zbog objavljenog statusa prestali da se druzite sa nekim?								</a:t>
            </a:r>
            <a:br>
              <a:rPr lang="it-IT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223" y="2318874"/>
            <a:ext cx="5714722" cy="35092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945" y="2318873"/>
            <a:ext cx="5486400" cy="350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2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9</a:t>
            </a:r>
            <a:r>
              <a:rPr lang="en-US" dirty="0" smtClean="0"/>
              <a:t>.Kako </a:t>
            </a:r>
            <a:r>
              <a:rPr lang="en-US" dirty="0" err="1"/>
              <a:t>lakse</a:t>
            </a:r>
            <a:r>
              <a:rPr lang="en-US" dirty="0"/>
              <a:t> </a:t>
            </a:r>
            <a:r>
              <a:rPr lang="en-US" dirty="0" err="1"/>
              <a:t>sklapas</a:t>
            </a:r>
            <a:r>
              <a:rPr lang="en-US" dirty="0"/>
              <a:t> </a:t>
            </a:r>
            <a:r>
              <a:rPr lang="en-US" dirty="0" err="1"/>
              <a:t>prijateljstva</a:t>
            </a:r>
            <a:r>
              <a:rPr lang="en-US" dirty="0"/>
              <a:t>?								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1380" y="1798347"/>
            <a:ext cx="7490691" cy="416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4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10.Da </a:t>
            </a:r>
            <a:r>
              <a:rPr lang="en-US" dirty="0"/>
              <a:t>li vise </a:t>
            </a:r>
            <a:r>
              <a:rPr lang="en-US" dirty="0" err="1"/>
              <a:t>porovodite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prijateljima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drustvenih</a:t>
            </a:r>
            <a:r>
              <a:rPr lang="en-US" dirty="0"/>
              <a:t> </a:t>
            </a:r>
            <a:r>
              <a:rPr lang="en-US" dirty="0" err="1"/>
              <a:t>mreza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uzivo</a:t>
            </a:r>
            <a:r>
              <a:rPr lang="en-US" dirty="0"/>
              <a:t>?								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1" y="2153045"/>
            <a:ext cx="8663708" cy="401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2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11.Da </a:t>
            </a:r>
            <a:r>
              <a:rPr lang="en-US" dirty="0"/>
              <a:t>li </a:t>
            </a:r>
            <a:r>
              <a:rPr lang="en-US" dirty="0" err="1"/>
              <a:t>stecena</a:t>
            </a:r>
            <a:r>
              <a:rPr lang="en-US" dirty="0"/>
              <a:t> </a:t>
            </a:r>
            <a:r>
              <a:rPr lang="en-US" dirty="0" err="1"/>
              <a:t>prijateljstva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drustvenih</a:t>
            </a:r>
            <a:r>
              <a:rPr lang="en-US" dirty="0"/>
              <a:t> </a:t>
            </a:r>
            <a:r>
              <a:rPr lang="en-US" dirty="0" err="1"/>
              <a:t>mreza</a:t>
            </a:r>
            <a:r>
              <a:rPr lang="en-US" dirty="0"/>
              <a:t> </a:t>
            </a:r>
            <a:r>
              <a:rPr lang="en-US" dirty="0" err="1"/>
              <a:t>nastavljas</a:t>
            </a:r>
            <a:r>
              <a:rPr lang="en-US" dirty="0"/>
              <a:t> I u </a:t>
            </a:r>
            <a:r>
              <a:rPr lang="en-US" dirty="0" err="1"/>
              <a:t>realnom</a:t>
            </a:r>
            <a:r>
              <a:rPr lang="en-US" dirty="0"/>
              <a:t> </a:t>
            </a:r>
            <a:r>
              <a:rPr lang="en-US" dirty="0" err="1"/>
              <a:t>zivotu</a:t>
            </a:r>
            <a:r>
              <a:rPr lang="en-US" dirty="0"/>
              <a:t>?								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63" y="2438398"/>
            <a:ext cx="5449455" cy="36575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20" y="2438398"/>
            <a:ext cx="5571743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2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1</a:t>
            </a:r>
            <a:r>
              <a:rPr lang="en-US" dirty="0" smtClean="0"/>
              <a:t>2</a:t>
            </a:r>
            <a:r>
              <a:rPr lang="pl-PL" dirty="0" smtClean="0"/>
              <a:t>.Od </a:t>
            </a:r>
            <a:r>
              <a:rPr lang="pl-PL" dirty="0"/>
              <a:t>1-5 koliko Vam mediji pomazu u obrazovanju.								</a:t>
            </a:r>
            <a:br>
              <a:rPr lang="pl-PL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5200" y="1607127"/>
            <a:ext cx="8525163" cy="461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1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Algerian" panose="04020705040A02060702" pitchFamily="82" charset="0"/>
              </a:rPr>
              <a:t>Zaključci</a:t>
            </a:r>
            <a:endParaRPr lang="sr-Latn-R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21790"/>
            <a:ext cx="10018713" cy="4533253"/>
          </a:xfrm>
        </p:spPr>
        <p:txBody>
          <a:bodyPr>
            <a:normAutofit fontScale="70000" lnSpcReduction="20000"/>
          </a:bodyPr>
          <a:lstStyle/>
          <a:p>
            <a:r>
              <a:rPr lang="sr-Latn-RS" dirty="0" smtClean="0">
                <a:latin typeface="Algerian" panose="04020705040A02060702" pitchFamily="82" charset="0"/>
              </a:rPr>
              <a:t>1.Naša pretpostavka je tačna-dečaci provode oko 2h na društvenim mrežama, a devojčice nešto više.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2.Podjednako se prati vikendom i radnim danima.(tacno)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3.Dečaci bi mogli,ali više devojčica smatra da ne bi mogle.(netacno)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4.Smatra se da doprinose boljem upoznavanju sveta.(tacno)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5.Ovde je mišljenje podeljeno ali grupa 12-16g smatraju da roditelji nisu odgovorni,dok stariji misle da jesu.(netacno)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6.Ponekad se desi da zapostave obaveze zbog medija, ali retko.(netacno)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7.Ne menja im se rapoloženje posle statusa.(netacno)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8.Objave nisu prekinule prijateljstva.(netacno)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9.Lakše se sklapaju preko interneta.(tacno)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10.Više vremena se provodi uživo.(netacno)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11.Ponekad se nastavljaju.(netacno)</a:t>
            </a:r>
          </a:p>
          <a:p>
            <a:r>
              <a:rPr lang="sr-Latn-RS" dirty="0" smtClean="0">
                <a:latin typeface="Algerian" panose="04020705040A02060702" pitchFamily="82" charset="0"/>
              </a:rPr>
              <a:t>12.Mediji pomažu dosta u obrazovanju.(tacno)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860707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382" y="1881909"/>
            <a:ext cx="8195400" cy="31242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0" dirty="0" err="1" smtClean="0">
                <a:latin typeface="Algerian" panose="04020705040A02060702" pitchFamily="82" charset="0"/>
              </a:rPr>
              <a:t>Kraj</a:t>
            </a:r>
            <a:r>
              <a:rPr lang="en-US" sz="20000" dirty="0">
                <a:latin typeface="Algerian" panose="04020705040A02060702" pitchFamily="8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3746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217</TotalTime>
  <Words>1000</Words>
  <Application>Microsoft Office PowerPoint</Application>
  <PresentationFormat>Custom</PresentationFormat>
  <Paragraphs>90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Parallax</vt:lpstr>
      <vt:lpstr>UTICAJ MEDIJA I DRUŠTVA NA OMLADINU</vt:lpstr>
      <vt:lpstr>UVOD</vt:lpstr>
      <vt:lpstr>PowerPoint Presentation</vt:lpstr>
      <vt:lpstr>POZITIVAN UTICAJ I ULOGA MEDIJA</vt:lpstr>
      <vt:lpstr>PowerPoint Presentation</vt:lpstr>
      <vt:lpstr>NEGATIVAN UTICAJ MEDIJA</vt:lpstr>
      <vt:lpstr>PowerPoint Presentation</vt:lpstr>
      <vt:lpstr>ODGOVORNOST MEDIJA</vt:lpstr>
      <vt:lpstr>PowerPoint Presentation</vt:lpstr>
      <vt:lpstr>UTICAJ AGRESIJE U MEDIJIMA</vt:lpstr>
      <vt:lpstr>PowerPoint Presentation</vt:lpstr>
      <vt:lpstr>MEDIJI I KNJIGE</vt:lpstr>
      <vt:lpstr>PowerPoint Presentation</vt:lpstr>
      <vt:lpstr>UTICAJ MEDIJA I OKRUŽENJA (DRUŠTVA)</vt:lpstr>
      <vt:lpstr>PowerPoint Presentation</vt:lpstr>
      <vt:lpstr>ISTRAŽIVANJA O UTICAJU MEDIJA</vt:lpstr>
      <vt:lpstr>PowerPoint Presentation</vt:lpstr>
      <vt:lpstr>UTICAJ DRUŠTVA</vt:lpstr>
      <vt:lpstr>PowerPoint Presentation</vt:lpstr>
      <vt:lpstr>Pitanja:</vt:lpstr>
      <vt:lpstr>Naše pretpostavke</vt:lpstr>
      <vt:lpstr>1.Koliko vremena provodite u pracenju medija?         </vt:lpstr>
      <vt:lpstr>2.Da li spomenute kanale medija pratite radnim danima ili vikendom?         </vt:lpstr>
      <vt:lpstr>3.Da li biste mogli bez drustvenih mreza na par dana?         </vt:lpstr>
      <vt:lpstr>4.Da li mediji doprinose boljem upoznavanju sveta?         </vt:lpstr>
      <vt:lpstr>5.Da li su roditelji odgovorni za nadgledanje medijskog sadrzaja kod njihove dece?         </vt:lpstr>
      <vt:lpstr>6.Da li se desava da zapostavite vase svakodnevne I porodicne obaveze zbog drustvenih mreza?         </vt:lpstr>
      <vt:lpstr>7.Da li se Vase raspolozenje menja posle objavljivanja necijeg statusa?         </vt:lpstr>
      <vt:lpstr>8.Da li ste zbog objavljenog statusa prestali da se druzite sa nekim?         </vt:lpstr>
      <vt:lpstr>9.Kako lakse sklapas prijateljstva?         </vt:lpstr>
      <vt:lpstr>10.Da li vise porovodite vremena sa prijateljima preko drustvenih mreza ili uzivo?         </vt:lpstr>
      <vt:lpstr>11.Da li stecena prijateljstva preko drustvenih mreza nastavljas I u realnom zivotu?         </vt:lpstr>
      <vt:lpstr>12.Od 1-5 koliko Vam mediji pomazu u obrazovanju.         </vt:lpstr>
      <vt:lpstr>Zaključci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UTICAJ MEDIJA I DRUŠTVA NA OMLADINU</dc:title>
  <dc:creator>Zdenko</dc:creator>
  <cp:lastModifiedBy>Gane</cp:lastModifiedBy>
  <cp:revision>36</cp:revision>
  <dcterms:created xsi:type="dcterms:W3CDTF">2018-11-28T22:10:09Z</dcterms:created>
  <dcterms:modified xsi:type="dcterms:W3CDTF">2018-12-13T08:47:41Z</dcterms:modified>
</cp:coreProperties>
</file>